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534" r:id="rId6"/>
    <p:sldId id="257" r:id="rId7"/>
    <p:sldId id="258" r:id="rId8"/>
    <p:sldId id="497" r:id="rId9"/>
    <p:sldId id="259" r:id="rId10"/>
    <p:sldId id="498" r:id="rId11"/>
    <p:sldId id="260" r:id="rId12"/>
    <p:sldId id="499" r:id="rId13"/>
    <p:sldId id="261" r:id="rId14"/>
    <p:sldId id="500" r:id="rId15"/>
    <p:sldId id="513" r:id="rId16"/>
    <p:sldId id="734" r:id="rId17"/>
    <p:sldId id="288" r:id="rId18"/>
    <p:sldId id="289" r:id="rId19"/>
    <p:sldId id="731" r:id="rId20"/>
    <p:sldId id="270" r:id="rId21"/>
    <p:sldId id="272" r:id="rId22"/>
    <p:sldId id="553" r:id="rId23"/>
    <p:sldId id="524" r:id="rId24"/>
    <p:sldId id="287" r:id="rId25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B9D"/>
    <a:srgbClr val="D7D9CD"/>
    <a:srgbClr val="A90056"/>
    <a:srgbClr val="7D60A0"/>
    <a:srgbClr val="797087"/>
    <a:srgbClr val="9E88B8"/>
    <a:srgbClr val="BEAFCF"/>
    <a:srgbClr val="7B6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González Boscán" userId="79f36eadf7062a9a" providerId="LiveId" clId="{9B66FD1F-E7B4-4342-AA01-67428A24DCC7}"/>
    <pc:docChg chg="delSld">
      <pc:chgData name="Kristian González Boscán" userId="79f36eadf7062a9a" providerId="LiveId" clId="{9B66FD1F-E7B4-4342-AA01-67428A24DCC7}" dt="2019-05-30T01:05:29.803" v="2" actId="2696"/>
      <pc:docMkLst>
        <pc:docMk/>
      </pc:docMkLst>
      <pc:sldChg chg="del">
        <pc:chgData name="Kristian González Boscán" userId="79f36eadf7062a9a" providerId="LiveId" clId="{9B66FD1F-E7B4-4342-AA01-67428A24DCC7}" dt="2019-05-30T01:05:29.803" v="2" actId="2696"/>
        <pc:sldMkLst>
          <pc:docMk/>
          <pc:sldMk cId="0" sldId="262"/>
        </pc:sldMkLst>
      </pc:sldChg>
      <pc:sldChg chg="del">
        <pc:chgData name="Kristian González Boscán" userId="79f36eadf7062a9a" providerId="LiveId" clId="{9B66FD1F-E7B4-4342-AA01-67428A24DCC7}" dt="2019-05-30T01:05:29.799" v="1" actId="2696"/>
        <pc:sldMkLst>
          <pc:docMk/>
          <pc:sldMk cId="0" sldId="263"/>
        </pc:sldMkLst>
      </pc:sldChg>
      <pc:sldChg chg="del">
        <pc:chgData name="Kristian González Boscán" userId="79f36eadf7062a9a" providerId="LiveId" clId="{9B66FD1F-E7B4-4342-AA01-67428A24DCC7}" dt="2019-05-29T20:00:18.905" v="0" actId="2696"/>
        <pc:sldMkLst>
          <pc:docMk/>
          <pc:sldMk cId="0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464965142236351E-2"/>
          <c:y val="9.0141577578734464E-2"/>
          <c:w val="0.95889828909394048"/>
          <c:h val="0.745218294521053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4B6D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01-7DC9-4E91-B33B-1CBDC9B1EB80}"/>
              </c:ext>
            </c:extLst>
          </c:dPt>
          <c:dPt>
            <c:idx val="2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03-7DC9-4E91-B33B-1CBDC9B1EB80}"/>
              </c:ext>
            </c:extLst>
          </c:dPt>
          <c:dPt>
            <c:idx val="4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05-7DC9-4E91-B33B-1CBDC9B1EB80}"/>
              </c:ext>
            </c:extLst>
          </c:dPt>
          <c:dPt>
            <c:idx val="5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07-7DC9-4E91-B33B-1CBDC9B1EB80}"/>
              </c:ext>
            </c:extLst>
          </c:dPt>
          <c:dPt>
            <c:idx val="6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09-7DC9-4E91-B33B-1CBDC9B1EB80}"/>
              </c:ext>
            </c:extLst>
          </c:dPt>
          <c:dPt>
            <c:idx val="7"/>
            <c:invertIfNegative val="0"/>
            <c:bubble3D val="0"/>
            <c:spPr>
              <a:solidFill>
                <a:srgbClr val="B7BB9D"/>
              </a:solidFill>
            </c:spPr>
            <c:extLst>
              <c:ext xmlns:c16="http://schemas.microsoft.com/office/drawing/2014/chart" uri="{C3380CC4-5D6E-409C-BE32-E72D297353CC}">
                <c16:uniqueId val="{0000000B-7DC9-4E91-B33B-1CBDC9B1EB80}"/>
              </c:ext>
            </c:extLst>
          </c:dPt>
          <c:dPt>
            <c:idx val="8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0D-7DC9-4E91-B33B-1CBDC9B1EB80}"/>
              </c:ext>
            </c:extLst>
          </c:dPt>
          <c:dPt>
            <c:idx val="9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0F-7DC9-4E91-B33B-1CBDC9B1EB80}"/>
              </c:ext>
            </c:extLst>
          </c:dPt>
          <c:dPt>
            <c:idx val="10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11-7DC9-4E91-B33B-1CBDC9B1EB80}"/>
              </c:ext>
            </c:extLst>
          </c:dPt>
          <c:dPt>
            <c:idx val="11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13-7DC9-4E91-B33B-1CBDC9B1EB80}"/>
              </c:ext>
            </c:extLst>
          </c:dPt>
          <c:dPt>
            <c:idx val="12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15-7DC9-4E91-B33B-1CBDC9B1EB80}"/>
              </c:ext>
            </c:extLst>
          </c:dPt>
          <c:dPt>
            <c:idx val="13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17-7DC9-4E91-B33B-1CBDC9B1EB80}"/>
              </c:ext>
            </c:extLst>
          </c:dPt>
          <c:dPt>
            <c:idx val="14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19-7DC9-4E91-B33B-1CBDC9B1EB80}"/>
              </c:ext>
            </c:extLst>
          </c:dPt>
          <c:dPt>
            <c:idx val="15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01-99E6-46C0-8AF4-073DA0BFC4BB}"/>
              </c:ext>
            </c:extLst>
          </c:dPt>
          <c:dPt>
            <c:idx val="16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1D-7DC9-4E91-B33B-1CBDC9B1EB80}"/>
              </c:ext>
            </c:extLst>
          </c:dPt>
          <c:dPt>
            <c:idx val="17"/>
            <c:invertIfNegative val="0"/>
            <c:bubble3D val="0"/>
            <c:spPr>
              <a:solidFill>
                <a:srgbClr val="004E6B"/>
              </a:solidFill>
            </c:spPr>
            <c:extLst>
              <c:ext xmlns:c16="http://schemas.microsoft.com/office/drawing/2014/chart" uri="{C3380CC4-5D6E-409C-BE32-E72D297353CC}">
                <c16:uniqueId val="{00000000-854A-4B22-A34B-BCBFA3D33A70}"/>
              </c:ext>
            </c:extLst>
          </c:dPt>
          <c:dPt>
            <c:idx val="18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00-59DC-4F3C-BA59-BA1D3CFFB92A}"/>
              </c:ext>
            </c:extLst>
          </c:dPt>
          <c:dPt>
            <c:idx val="19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23-7DC9-4E91-B33B-1CBDC9B1EB80}"/>
              </c:ext>
            </c:extLst>
          </c:dPt>
          <c:dPt>
            <c:idx val="20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5-7DC9-4E91-B33B-1CBDC9B1EB80}"/>
              </c:ext>
            </c:extLst>
          </c:dPt>
          <c:dPt>
            <c:idx val="21"/>
            <c:invertIfNegative val="0"/>
            <c:bubble3D val="0"/>
            <c:spPr>
              <a:solidFill>
                <a:srgbClr val="A90056"/>
              </a:solidFill>
            </c:spPr>
            <c:extLst>
              <c:ext xmlns:c16="http://schemas.microsoft.com/office/drawing/2014/chart" uri="{C3380CC4-5D6E-409C-BE32-E72D297353CC}">
                <c16:uniqueId val="{00000000-99E6-46C0-8AF4-073DA0BFC4BB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29-7DC9-4E91-B33B-1CBDC9B1EB80}"/>
              </c:ext>
            </c:extLst>
          </c:dPt>
          <c:dPt>
            <c:idx val="23"/>
            <c:invertIfNegative val="0"/>
            <c:bubble3D val="0"/>
            <c:spPr>
              <a:solidFill>
                <a:srgbClr val="728A5C"/>
              </a:solidFill>
            </c:spPr>
            <c:extLst>
              <c:ext xmlns:c16="http://schemas.microsoft.com/office/drawing/2014/chart" uri="{C3380CC4-5D6E-409C-BE32-E72D297353CC}">
                <c16:uniqueId val="{0000002B-7DC9-4E91-B33B-1CBDC9B1EB80}"/>
              </c:ext>
            </c:extLst>
          </c:dPt>
          <c:dPt>
            <c:idx val="24"/>
            <c:invertIfNegative val="0"/>
            <c:bubble3D val="0"/>
            <c:spPr>
              <a:solidFill>
                <a:srgbClr val="DD8047"/>
              </a:solidFill>
            </c:spPr>
            <c:extLst>
              <c:ext xmlns:c16="http://schemas.microsoft.com/office/drawing/2014/chart" uri="{C3380CC4-5D6E-409C-BE32-E72D297353CC}">
                <c16:uniqueId val="{0000002D-7DC9-4E91-B33B-1CBDC9B1EB80}"/>
              </c:ext>
            </c:extLst>
          </c:dPt>
          <c:dPt>
            <c:idx val="25"/>
            <c:invertIfNegative val="0"/>
            <c:bubble3D val="0"/>
            <c:spPr>
              <a:solidFill>
                <a:srgbClr val="B7BB9D"/>
              </a:solidFill>
            </c:spPr>
            <c:extLst>
              <c:ext xmlns:c16="http://schemas.microsoft.com/office/drawing/2014/chart" uri="{C3380CC4-5D6E-409C-BE32-E72D297353CC}">
                <c16:uniqueId val="{0000002F-7DC9-4E91-B33B-1CBDC9B1EB8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Hoja1!$A$1:$R$1</c:f>
              <c:strCache>
                <c:ptCount val="18"/>
                <c:pt idx="0">
                  <c:v> </c:v>
                </c:pt>
                <c:pt idx="1">
                  <c:v>Hombre</c:v>
                </c:pt>
                <c:pt idx="2">
                  <c:v>Mujer</c:v>
                </c:pt>
                <c:pt idx="3">
                  <c:v>.</c:v>
                </c:pt>
                <c:pt idx="4">
                  <c:v>16 a 29</c:v>
                </c:pt>
                <c:pt idx="5">
                  <c:v>30 a 49</c:v>
                </c:pt>
                <c:pt idx="6">
                  <c:v>50 o más</c:v>
                </c:pt>
                <c:pt idx="7">
                  <c:v>   .</c:v>
                </c:pt>
                <c:pt idx="8">
                  <c:v>Inicial</c:v>
                </c:pt>
                <c:pt idx="9">
                  <c:v>Medio</c:v>
                </c:pt>
                <c:pt idx="10">
                  <c:v>Superior</c:v>
                </c:pt>
                <c:pt idx="11">
                  <c:v>    .</c:v>
                </c:pt>
                <c:pt idx="12">
                  <c:v>Capital</c:v>
                </c:pt>
                <c:pt idx="13">
                  <c:v>Resto</c:v>
                </c:pt>
                <c:pt idx="15">
                  <c:v>Capital </c:v>
                </c:pt>
                <c:pt idx="16">
                  <c:v>Este</c:v>
                </c:pt>
                <c:pt idx="17">
                  <c:v>Oeste</c:v>
                </c:pt>
              </c:strCache>
            </c:strRef>
          </c:cat>
          <c:val>
            <c:numRef>
              <c:f>Hoja1!$A$2:$R$2</c:f>
              <c:numCache>
                <c:formatCode>0</c:formatCode>
                <c:ptCount val="18"/>
                <c:pt idx="1">
                  <c:v>47</c:v>
                </c:pt>
                <c:pt idx="2">
                  <c:v>53</c:v>
                </c:pt>
                <c:pt idx="4">
                  <c:v>29</c:v>
                </c:pt>
                <c:pt idx="5">
                  <c:v>34</c:v>
                </c:pt>
                <c:pt idx="6">
                  <c:v>37</c:v>
                </c:pt>
                <c:pt idx="8">
                  <c:v>43</c:v>
                </c:pt>
                <c:pt idx="9">
                  <c:v>37</c:v>
                </c:pt>
                <c:pt idx="10">
                  <c:v>20</c:v>
                </c:pt>
                <c:pt idx="12">
                  <c:v>40</c:v>
                </c:pt>
                <c:pt idx="13">
                  <c:v>60</c:v>
                </c:pt>
                <c:pt idx="15" formatCode="General">
                  <c:v>40</c:v>
                </c:pt>
                <c:pt idx="16" formatCode="General">
                  <c:v>21</c:v>
                </c:pt>
                <c:pt idx="17" formatCode="General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DC9-4E91-B33B-1CBDC9B1E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-844793184"/>
        <c:axId val="-844801344"/>
      </c:barChart>
      <c:catAx>
        <c:axId val="-84479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-844801344"/>
        <c:crosses val="autoZero"/>
        <c:auto val="0"/>
        <c:lblAlgn val="ctr"/>
        <c:lblOffset val="100"/>
        <c:noMultiLvlLbl val="0"/>
      </c:catAx>
      <c:valAx>
        <c:axId val="-844801344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-844793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lang="es-AR" sz="900" kern="1200">
          <a:solidFill>
            <a:srgbClr val="595959"/>
          </a:solidFill>
          <a:latin typeface="Calibri Light" panose="020F0302020204030204" pitchFamily="34" charset="0"/>
          <a:ea typeface="+mn-ea"/>
          <a:cs typeface="Calibri"/>
        </a:defRPr>
      </a:pPr>
      <a:endParaRPr lang="es-E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391568475658611E-2"/>
          <c:y val="1.6034240581874751E-2"/>
          <c:w val="0.94009335707443864"/>
          <c:h val="0.821558047840000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Positiva</c:v>
                </c:pt>
              </c:strCache>
            </c:strRef>
          </c:tx>
          <c:spPr>
            <a:ln w="38100">
              <a:solidFill>
                <a:srgbClr val="004E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665045676127405E-2"/>
                  <c:y val="-1.347271324340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4-46E1-9EBB-8E3CD50E0256}"/>
                </c:ext>
              </c:extLst>
            </c:dLbl>
            <c:dLbl>
              <c:idx val="1"/>
              <c:layout>
                <c:manualLayout>
                  <c:x val="1.1574034692472422E-2"/>
                  <c:y val="-2.488244797818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004E6B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0.59034137474890647</c:v>
                </c:pt>
                <c:pt idx="1">
                  <c:v>0.62983571552108752</c:v>
                </c:pt>
                <c:pt idx="2">
                  <c:v>0.58384002350452646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B37-474E-BF58-6AAAA92509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Negativa</c:v>
                </c:pt>
              </c:strCache>
            </c:strRef>
          </c:tx>
          <c:spPr>
            <a:ln w="38100">
              <a:solidFill>
                <a:srgbClr val="A9005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30118349450374E-2"/>
                  <c:y val="-3.768400552411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4-46E1-9EBB-8E3CD50E0256}"/>
                </c:ext>
              </c:extLst>
            </c:dLbl>
            <c:dLbl>
              <c:idx val="1"/>
              <c:layout>
                <c:manualLayout>
                  <c:x val="-4.5234186265879937E-3"/>
                  <c:y val="-1.9451548484678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A90056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0.3970566074421687</c:v>
                </c:pt>
                <c:pt idx="1">
                  <c:v>0.36879855555451935</c:v>
                </c:pt>
                <c:pt idx="2">
                  <c:v>0.41147009821782099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B37-474E-BF58-6AAAA92509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Ns-Nc</c:v>
                </c:pt>
              </c:strCache>
            </c:strRef>
          </c:tx>
          <c:spPr>
            <a:ln w="38100">
              <a:solidFill>
                <a:srgbClr val="728A5C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728A5C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9.7736744678390206E-3</c:v>
                </c:pt>
                <c:pt idx="1">
                  <c:v>1.3657289243920196E-3</c:v>
                </c:pt>
                <c:pt idx="2">
                  <c:v>8.8348328905375024E-4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B37-474E-BF58-6AAAA925097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Desconoce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772056176662383E-2"/>
                  <c:y val="-1.6420047041495398E-2"/>
                </c:manualLayout>
              </c:layout>
              <c:tx>
                <c:rich>
                  <a:bodyPr/>
                  <a:lstStyle/>
                  <a:p>
                    <a:fld id="{AC011C99-5164-4061-9996-8063D39CDE69}" type="VALUE">
                      <a:rPr lang="en-US" b="1">
                        <a:solidFill>
                          <a:srgbClr val="797087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F4-45E8-A94C-C43FC0F0475B}"/>
                </c:ext>
              </c:extLst>
            </c:dLbl>
            <c:dLbl>
              <c:idx val="1"/>
              <c:layout>
                <c:manualLayout>
                  <c:x val="5.7235289882659772E-3"/>
                  <c:y val="-1.6420047041495398E-2"/>
                </c:manualLayout>
              </c:layout>
              <c:tx>
                <c:rich>
                  <a:bodyPr/>
                  <a:lstStyle/>
                  <a:p>
                    <a:fld id="{F7B1A9D3-B79E-4ED5-B7EF-A518609B66CF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F4-45E8-A94C-C43FC0F0475B}"/>
                </c:ext>
              </c:extLst>
            </c:dLbl>
            <c:dLbl>
              <c:idx val="2"/>
              <c:layout>
                <c:manualLayout>
                  <c:x val="1.0016175729465355E-2"/>
                  <c:y val="-1.3136037633196318E-2"/>
                </c:manualLayout>
              </c:layout>
              <c:tx>
                <c:rich>
                  <a:bodyPr/>
                  <a:lstStyle/>
                  <a:p>
                    <a:fld id="{30623725-213B-48AB-B2ED-365E1C6F5D7A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F4-45E8-A94C-C43FC0F047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2.8283433410877896E-3</c:v>
                </c:pt>
                <c:pt idx="1">
                  <c:v>1.3657289243920196E-3</c:v>
                </c:pt>
                <c:pt idx="2">
                  <c:v>3.80639498859772E-3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B2-44C1-9EE0-077C4E3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424528"/>
        <c:axId val="2037422896"/>
      </c:lineChart>
      <c:catAx>
        <c:axId val="203742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2037422896"/>
        <c:crosses val="autoZero"/>
        <c:auto val="0"/>
        <c:lblAlgn val="ctr"/>
        <c:lblOffset val="100"/>
        <c:noMultiLvlLbl val="0"/>
      </c:catAx>
      <c:valAx>
        <c:axId val="2037422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203742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543242219183444"/>
          <c:y val="0.93663568492541427"/>
          <c:w val="0.43022347789337628"/>
          <c:h val="4.4538340387165289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+mj-lt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38642637429626E-2"/>
          <c:y val="3.2454287623370145E-2"/>
          <c:w val="0.94009335707443864"/>
          <c:h val="0.821558047840000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Positiva</c:v>
                </c:pt>
              </c:strCache>
            </c:strRef>
          </c:tx>
          <c:spPr>
            <a:ln w="38100">
              <a:solidFill>
                <a:srgbClr val="004E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665045676127405E-2"/>
                  <c:y val="-1.347271324340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4-46E1-9EBB-8E3CD50E0256}"/>
                </c:ext>
              </c:extLst>
            </c:dLbl>
            <c:dLbl>
              <c:idx val="1"/>
              <c:layout>
                <c:manualLayout>
                  <c:x val="1.1574034692472422E-2"/>
                  <c:y val="-3.1450466794786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004E6B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0.5401510466859889</c:v>
                </c:pt>
                <c:pt idx="1">
                  <c:v>0.59321048524837283</c:v>
                </c:pt>
                <c:pt idx="2">
                  <c:v>0.53469135030604664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B37-474E-BF58-6AAAA92509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Negativa</c:v>
                </c:pt>
              </c:strCache>
            </c:strRef>
          </c:tx>
          <c:spPr>
            <a:ln w="38100">
              <a:solidFill>
                <a:srgbClr val="A9005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30118349450374E-2"/>
                  <c:y val="-3.768400552411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4-46E1-9EBB-8E3CD50E0256}"/>
                </c:ext>
              </c:extLst>
            </c:dLbl>
            <c:dLbl>
              <c:idx val="1"/>
              <c:layout>
                <c:manualLayout>
                  <c:x val="-4.5234186265879937E-3"/>
                  <c:y val="-1.9451548484678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A90056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0.44732611587955645</c:v>
                </c:pt>
                <c:pt idx="1">
                  <c:v>0.40197537897111135</c:v>
                </c:pt>
                <c:pt idx="2">
                  <c:v>0.45086438325795236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B37-474E-BF58-6AAAA92509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Ns-Nc</c:v>
                </c:pt>
              </c:strCache>
            </c:strRef>
          </c:tx>
          <c:spPr>
            <a:ln w="38100">
              <a:solidFill>
                <a:srgbClr val="728A5C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728A5C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9.4442236950119159E-3</c:v>
                </c:pt>
                <c:pt idx="1">
                  <c:v>1.3657289243920196E-3</c:v>
                </c:pt>
                <c:pt idx="2">
                  <c:v>2.0741515578227882E-3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B37-474E-BF58-6AAAA925097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Desconoce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1495585164928357E-2"/>
                  <c:y val="-2.6272075266392757E-2"/>
                </c:manualLayout>
              </c:layout>
              <c:tx>
                <c:rich>
                  <a:bodyPr/>
                  <a:lstStyle/>
                  <a:p>
                    <a:fld id="{B2AB055D-8CF1-4D57-BD88-2F3FFB9F9984}" type="VALUE">
                      <a:rPr lang="en-US" b="1">
                        <a:solidFill>
                          <a:srgbClr val="7B6598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64-4163-ABFB-F09A6FB0561C}"/>
                </c:ext>
              </c:extLst>
            </c:dLbl>
            <c:dLbl>
              <c:idx val="1"/>
              <c:layout>
                <c:manualLayout>
                  <c:x val="1.5739704717731437E-2"/>
                  <c:y val="-2.6272075266392757E-2"/>
                </c:manualLayout>
              </c:layout>
              <c:tx>
                <c:rich>
                  <a:bodyPr/>
                  <a:lstStyle/>
                  <a:p>
                    <a:fld id="{AE249F06-53C0-4F58-80D6-9DF0A7DCDE28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B64-4163-ABFB-F09A6FB056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441E9B-9B53-49DC-9576-D547693CE6DB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B64-4163-ABFB-F09A6FB056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2.8283433410877896E-3</c:v>
                </c:pt>
                <c:pt idx="1">
                  <c:v>1.3657289243920196E-3</c:v>
                </c:pt>
                <c:pt idx="2">
                  <c:v>1.2370114878177331E-2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B2-44C1-9EE0-077C4E3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424528"/>
        <c:axId val="2037422896"/>
      </c:lineChart>
      <c:catAx>
        <c:axId val="203742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2037422896"/>
        <c:crosses val="autoZero"/>
        <c:auto val="0"/>
        <c:lblAlgn val="ctr"/>
        <c:lblOffset val="100"/>
        <c:noMultiLvlLbl val="0"/>
      </c:catAx>
      <c:valAx>
        <c:axId val="2037422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203742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683095297997004"/>
          <c:y val="0.91693169849149558"/>
          <c:w val="0.38586612823431499"/>
          <c:h val="4.4538340387165289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+mj-lt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692357846852399E-2"/>
          <c:y val="3.4917292422336252E-2"/>
          <c:w val="0.94009335707443864"/>
          <c:h val="0.821558047840000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Positiva</c:v>
                </c:pt>
              </c:strCache>
            </c:strRef>
          </c:tx>
          <c:spPr>
            <a:ln w="38100">
              <a:solidFill>
                <a:srgbClr val="004E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665045676127349E-2"/>
                  <c:y val="7.87334791054242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4-46E1-9EBB-8E3CD50E0256}"/>
                </c:ext>
              </c:extLst>
            </c:dLbl>
            <c:dLbl>
              <c:idx val="1"/>
              <c:layout>
                <c:manualLayout>
                  <c:x val="-1.6328196832381698E-2"/>
                  <c:y val="3.176658296968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3-4796-B34A-2B5A977CEBE7}"/>
                </c:ext>
              </c:extLst>
            </c:dLbl>
            <c:dLbl>
              <c:idx val="2"/>
              <c:layout>
                <c:manualLayout>
                  <c:x val="-1.7385782641325255E-3"/>
                  <c:y val="-1.347271324340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0-464F-86E9-A8DACC4EA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004E6B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0.32360027721400703</c:v>
                </c:pt>
                <c:pt idx="1">
                  <c:v>0.32892361740837667</c:v>
                </c:pt>
                <c:pt idx="2">
                  <c:v>0.28019597243202848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B37-474E-BF58-6AAAA92509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Negativa</c:v>
                </c:pt>
              </c:strCache>
            </c:strRef>
          </c:tx>
          <c:spPr>
            <a:ln w="38100">
              <a:solidFill>
                <a:srgbClr val="A9005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30118349450374E-2"/>
                  <c:y val="-3.768400552411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4-46E1-9EBB-8E3CD50E0256}"/>
                </c:ext>
              </c:extLst>
            </c:dLbl>
            <c:dLbl>
              <c:idx val="1"/>
              <c:layout>
                <c:manualLayout>
                  <c:x val="-4.5233905870256386E-3"/>
                  <c:y val="-3.2587458083627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A90056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0.35266526699494455</c:v>
                </c:pt>
                <c:pt idx="1">
                  <c:v>0.32537314849689231</c:v>
                </c:pt>
                <c:pt idx="2">
                  <c:v>0.28518466436145773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B37-474E-BF58-6AAAA92509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Ns-Nc</c:v>
                </c:pt>
              </c:strCache>
            </c:strRef>
          </c:tx>
          <c:spPr>
            <a:ln w="38100">
              <a:solidFill>
                <a:srgbClr val="728A5C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8909165228930457E-2"/>
                  <c:y val="-2.9892760284896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F0-464F-86E9-A8DACC4EA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728A5C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3.6508223858722107E-2</c:v>
                </c:pt>
                <c:pt idx="1">
                  <c:v>0.10846681471210438</c:v>
                </c:pt>
                <c:pt idx="2">
                  <c:v>4.6961473022481937E-2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B37-474E-BF58-6AAAA925097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Desconoce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268011307236806E-2"/>
                  <c:y val="2.463006897001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1B-4EA5-8C89-440E3B432171}"/>
                </c:ext>
              </c:extLst>
            </c:dLbl>
            <c:dLbl>
              <c:idx val="1"/>
              <c:layout>
                <c:manualLayout>
                  <c:x val="-2.8975364686948182E-2"/>
                  <c:y val="2.955608276401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1B-4EA5-8C89-440E3B432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00" b="1" i="0" u="none" strike="noStrike" kern="1200" baseline="0">
                    <a:solidFill>
                      <a:srgbClr val="896EA8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0.28722623193232782</c:v>
                </c:pt>
                <c:pt idx="1">
                  <c:v>0.23723641938262502</c:v>
                </c:pt>
                <c:pt idx="2">
                  <c:v>0.38765789018403035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3B2-44C1-9EE0-077C4E3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424528"/>
        <c:axId val="2037422896"/>
      </c:lineChart>
      <c:catAx>
        <c:axId val="203742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2037422896"/>
        <c:crosses val="autoZero"/>
        <c:auto val="0"/>
        <c:lblAlgn val="ctr"/>
        <c:lblOffset val="100"/>
        <c:noMultiLvlLbl val="0"/>
      </c:catAx>
      <c:valAx>
        <c:axId val="2037422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203742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538389500343804"/>
          <c:y val="0.91693169849149558"/>
          <c:w val="0.57617346709415873"/>
          <c:h val="4.4538340387165289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+mj-lt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38642637429626E-2"/>
          <c:y val="3.2454287623370145E-2"/>
          <c:w val="0.94009335707443864"/>
          <c:h val="0.821558047840000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Positiva</c:v>
                </c:pt>
              </c:strCache>
            </c:strRef>
          </c:tx>
          <c:spPr>
            <a:ln w="38100">
              <a:solidFill>
                <a:srgbClr val="004E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665045676127377E-2"/>
                  <c:y val="-2.9892760284896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4-46E1-9EBB-8E3CD50E0256}"/>
                </c:ext>
              </c:extLst>
            </c:dLbl>
            <c:dLbl>
              <c:idx val="1"/>
              <c:layout>
                <c:manualLayout>
                  <c:x val="1.0143152445405822E-2"/>
                  <c:y val="-4.130249501968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004E6B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0.46423794370804478</c:v>
                </c:pt>
                <c:pt idx="1">
                  <c:v>0.56338032549473904</c:v>
                </c:pt>
                <c:pt idx="2">
                  <c:v>0.53429242029692137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B37-474E-BF58-6AAAA92509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Negativa</c:v>
                </c:pt>
              </c:strCache>
            </c:strRef>
          </c:tx>
          <c:spPr>
            <a:ln w="38100">
              <a:solidFill>
                <a:srgbClr val="A9005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30118349450374E-2"/>
                  <c:y val="-3.768400552411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4-46E1-9EBB-8E3CD50E0256}"/>
                </c:ext>
              </c:extLst>
            </c:dLbl>
            <c:dLbl>
              <c:idx val="1"/>
              <c:layout>
                <c:manualLayout>
                  <c:x val="-4.5234186265879937E-3"/>
                  <c:y val="-1.9451548484678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3-4796-B34A-2B5A977CE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A90056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0.4508293467857335</c:v>
                </c:pt>
                <c:pt idx="1">
                  <c:v>0.34160242398703383</c:v>
                </c:pt>
                <c:pt idx="2">
                  <c:v>0.3678840753659478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B37-474E-BF58-6AAAA92509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Ns-Nc</c:v>
                </c:pt>
              </c:strCache>
            </c:strRef>
          </c:tx>
          <c:spPr>
            <a:ln w="38100">
              <a:solidFill>
                <a:srgbClr val="728A5C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7.2974992544906539E-4"/>
                  <c:y val="-1.0104534279334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A6-49C2-90DA-E4CC77D13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728A5C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4.1928291990240972E-2</c:v>
                </c:pt>
                <c:pt idx="1">
                  <c:v>5.2346849994219936E-2</c:v>
                </c:pt>
                <c:pt idx="2">
                  <c:v>2.7607692325998599E-2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B37-474E-BF58-6AAAA925097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Desconoce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772056176662383E-2"/>
                  <c:y val="0"/>
                </c:manualLayout>
              </c:layout>
              <c:tx>
                <c:rich>
                  <a:bodyPr/>
                  <a:lstStyle/>
                  <a:p>
                    <a:fld id="{44F13E1A-C2FD-49A5-AFBB-22DEE95BFFFF}" type="VALUE">
                      <a:rPr lang="en-US" b="1" dirty="0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4-4938-B588-7CB7A3272960}"/>
                </c:ext>
              </c:extLst>
            </c:dLbl>
            <c:dLbl>
              <c:idx val="1"/>
              <c:layout>
                <c:manualLayout>
                  <c:x val="-8.5852934823989653E-3"/>
                  <c:y val="2.2988065858093557E-2"/>
                </c:manualLayout>
              </c:layout>
              <c:tx>
                <c:rich>
                  <a:bodyPr/>
                  <a:lstStyle/>
                  <a:p>
                    <a:fld id="{8C255902-2809-4EBB-8F53-AB001A4C449B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374-4938-B588-7CB7A3272960}"/>
                </c:ext>
              </c:extLst>
            </c:dLbl>
            <c:dLbl>
              <c:idx val="2"/>
              <c:layout>
                <c:manualLayout>
                  <c:x val="5.7235289882657673E-3"/>
                  <c:y val="-1.3136037633196318E-2"/>
                </c:manualLayout>
              </c:layout>
              <c:tx>
                <c:rich>
                  <a:bodyPr/>
                  <a:lstStyle/>
                  <a:p>
                    <a:fld id="{5EB4A631-8130-432F-A5C4-053BB31CA544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4-4938-B588-7CB7A32729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4.3004417515982808E-2</c:v>
                </c:pt>
                <c:pt idx="1">
                  <c:v>4.2670400524005787E-2</c:v>
                </c:pt>
                <c:pt idx="2">
                  <c:v>7.0215812011130516E-2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B2-44C1-9EE0-077C4E30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424528"/>
        <c:axId val="2037422896"/>
      </c:lineChart>
      <c:catAx>
        <c:axId val="203742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2037422896"/>
        <c:crosses val="autoZero"/>
        <c:auto val="0"/>
        <c:lblAlgn val="ctr"/>
        <c:lblOffset val="100"/>
        <c:noMultiLvlLbl val="0"/>
      </c:catAx>
      <c:valAx>
        <c:axId val="2037422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203742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684712870943549"/>
          <c:y val="0.9202156378839188"/>
          <c:w val="0.44167053586990818"/>
          <c:h val="4.4538340387165289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+mj-lt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38642637429626E-2"/>
          <c:y val="3.2454287623370145E-2"/>
          <c:w val="0.94009335707443864"/>
          <c:h val="0.821558047840000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Tiene decidido a quien votar</c:v>
                </c:pt>
              </c:strCache>
            </c:strRef>
          </c:tx>
          <c:spPr>
            <a:ln w="38100">
              <a:solidFill>
                <a:srgbClr val="004E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665045676127405E-2"/>
                  <c:y val="-1.347271324340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F3-4E91-88BA-DB83E38CDE9D}"/>
                </c:ext>
              </c:extLst>
            </c:dLbl>
            <c:dLbl>
              <c:idx val="1"/>
              <c:layout>
                <c:manualLayout>
                  <c:x val="1.1574034692472422E-2"/>
                  <c:y val="-3.4734476203085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F3-4E91-88BA-DB83E38CD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004E6B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0.30719530612133211</c:v>
                </c:pt>
                <c:pt idx="1">
                  <c:v>0.36592061696949846</c:v>
                </c:pt>
                <c:pt idx="2">
                  <c:v>0.311684705601946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EF3-4E91-88BA-DB83E38CDE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Simpatiza con alguno de los candidatos</c:v>
                </c:pt>
              </c:strCache>
            </c:strRef>
          </c:tx>
          <c:spPr>
            <a:ln w="38100">
              <a:solidFill>
                <a:srgbClr val="A9005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30118349450374E-2"/>
                  <c:y val="-3.768400552411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F3-4E91-88BA-DB83E38CDE9D}"/>
                </c:ext>
              </c:extLst>
            </c:dLbl>
            <c:dLbl>
              <c:idx val="1"/>
              <c:layout>
                <c:manualLayout>
                  <c:x val="-7.3851550811586267E-3"/>
                  <c:y val="-3.5871467491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F3-4E91-88BA-DB83E38CD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A90056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0.25999845094804014</c:v>
                </c:pt>
                <c:pt idx="1">
                  <c:v>0.14583177742789163</c:v>
                </c:pt>
                <c:pt idx="2">
                  <c:v>0.23466631281760442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EF3-4E91-88BA-DB83E38CDE9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tiene decidido a quien votar</c:v>
                </c:pt>
              </c:strCache>
            </c:strRef>
          </c:tx>
          <c:spPr>
            <a:ln w="38100">
              <a:solidFill>
                <a:srgbClr val="728A5C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 b="1">
                    <a:solidFill>
                      <a:srgbClr val="728A5C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0.42884797427181509</c:v>
                </c:pt>
                <c:pt idx="1">
                  <c:v>0.48478970396074722</c:v>
                </c:pt>
                <c:pt idx="2">
                  <c:v>0.4510795461103872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EF3-4E91-88BA-DB83E38CDE9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7170586964797958E-2"/>
                  <c:y val="-1.6420047041495398E-2"/>
                </c:manualLayout>
              </c:layout>
              <c:tx>
                <c:rich>
                  <a:bodyPr/>
                  <a:lstStyle/>
                  <a:p>
                    <a:fld id="{AEB87D93-ACC9-4E1C-877A-393B43B5481F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54C-4387-B590-781151480551}"/>
                </c:ext>
              </c:extLst>
            </c:dLbl>
            <c:dLbl>
              <c:idx val="1"/>
              <c:layout>
                <c:manualLayout>
                  <c:x val="4.2926467411994827E-3"/>
                  <c:y val="-2.2988065858093557E-2"/>
                </c:manualLayout>
              </c:layout>
              <c:tx>
                <c:rich>
                  <a:bodyPr/>
                  <a:lstStyle/>
                  <a:p>
                    <a:fld id="{80A81CAA-61C3-449C-BEA7-FA46A607AFFD}" type="VALUE">
                      <a:rPr lang="en-US" b="1">
                        <a:solidFill>
                          <a:srgbClr val="7D60A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54C-4387-B590-781151480551}"/>
                </c:ext>
              </c:extLst>
            </c:dLbl>
            <c:dLbl>
              <c:idx val="2"/>
              <c:layout>
                <c:manualLayout>
                  <c:x val="-1.049301526227991E-16"/>
                  <c:y val="-2.298806585809355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7D60A0"/>
                        </a:solidFill>
                      </a:defRPr>
                    </a:pPr>
                    <a:fld id="{4B68F2A3-A9AA-4E4B-9123-6BDDD207FF36}" type="VALUE">
                      <a:rPr lang="en-US" b="1">
                        <a:solidFill>
                          <a:srgbClr val="7D60A0"/>
                        </a:solidFill>
                      </a:rPr>
                      <a:pPr>
                        <a:defRPr>
                          <a:solidFill>
                            <a:srgbClr val="7D60A0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4C-4387-B590-781151480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97087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abr-19</c:v>
                </c:pt>
                <c:pt idx="1">
                  <c:v>may-19</c:v>
                </c:pt>
                <c:pt idx="2">
                  <c:v>may2-19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3.958268658814392E-3</c:v>
                </c:pt>
                <c:pt idx="1">
                  <c:v>3.4579016418613854E-3</c:v>
                </c:pt>
                <c:pt idx="2">
                  <c:v>2.56943547006109E-3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EF3-4E91-88BA-DB83E38C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424528"/>
        <c:axId val="2037422896"/>
      </c:lineChart>
      <c:catAx>
        <c:axId val="203742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2037422896"/>
        <c:crosses val="autoZero"/>
        <c:auto val="0"/>
        <c:lblAlgn val="ctr"/>
        <c:lblOffset val="100"/>
        <c:noMultiLvlLbl val="0"/>
      </c:catAx>
      <c:valAx>
        <c:axId val="2037422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203742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97035268401534"/>
          <c:y val="0.91693169849149558"/>
          <c:w val="0.76540762270948648"/>
          <c:h val="4.4538340387165289E-2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+mj-lt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87806794731778"/>
          <c:y val="0"/>
          <c:w val="0.48177379733952291"/>
          <c:h val="0.81969737102381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Manzur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5B-448C-B209-BCB12E184D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5B-448C-B209-BCB12E184D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B-448C-B209-BCB12E184D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5B-448C-B209-BCB12E184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+mj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Intención de voto</c:v>
                </c:pt>
                <c:pt idx="1">
                  <c:v>Seguro-Podría Votar</c:v>
                </c:pt>
                <c:pt idx="2">
                  <c:v>ID Positiva</c:v>
                </c:pt>
                <c:pt idx="3">
                  <c:v>Conocimiento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0.47</c:v>
                </c:pt>
                <c:pt idx="2">
                  <c:v>0.53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D-4993-B89B-730D85884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68976"/>
        <c:axId val="770105456"/>
      </c:barChart>
      <c:catAx>
        <c:axId val="74726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s-ES"/>
          </a:p>
        </c:txPr>
        <c:crossAx val="770105456"/>
        <c:crosses val="autoZero"/>
        <c:auto val="1"/>
        <c:lblAlgn val="ctr"/>
        <c:lblOffset val="100"/>
        <c:noMultiLvlLbl val="0"/>
      </c:catAx>
      <c:valAx>
        <c:axId val="77010545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74726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100">
          <a:latin typeface="Tw Cen MT" panose="020B0602020104020603" pitchFamily="34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87809087420855"/>
          <c:y val="0"/>
          <c:w val="0.48177379733952291"/>
          <c:h val="0.81969737102381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FC-4CDD-85D5-5C7CF351A8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FC-4CDD-85D5-5C7CF351A8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FC-4CDD-85D5-5C7CF351A8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FC-4CDD-85D5-5C7CF351A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+mj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Intención de voto</c:v>
                </c:pt>
                <c:pt idx="1">
                  <c:v>Seguro-Podría votar</c:v>
                </c:pt>
                <c:pt idx="2">
                  <c:v>ID Positiva</c:v>
                </c:pt>
                <c:pt idx="3">
                  <c:v>Conocimiento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0.5</c:v>
                </c:pt>
                <c:pt idx="2">
                  <c:v>0.57999999999999996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DF6-9619-CFAE8CF6B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68976"/>
        <c:axId val="770105456"/>
      </c:barChart>
      <c:catAx>
        <c:axId val="74726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s-ES"/>
          </a:p>
        </c:txPr>
        <c:crossAx val="770105456"/>
        <c:crosses val="autoZero"/>
        <c:auto val="1"/>
        <c:lblAlgn val="ctr"/>
        <c:lblOffset val="100"/>
        <c:noMultiLvlLbl val="0"/>
      </c:catAx>
      <c:valAx>
        <c:axId val="77010545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74726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Tw Cen MT" panose="020B0602020104020603" pitchFamily="34" charset="0"/>
        </a:defRPr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0.13485</cdr:x>
      <cdr:y>0.91551</cdr:y>
    </cdr:from>
    <cdr:to>
      <cdr:x>0.20414</cdr:x>
      <cdr:y>0.96015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6D15D616-3A28-4E61-9AB6-3FD87D9B34B5}"/>
            </a:ext>
          </a:extLst>
        </cdr:cNvPr>
        <cdr:cNvSpPr/>
      </cdr:nvSpPr>
      <cdr:spPr>
        <a:xfrm xmlns:a="http://schemas.openxmlformats.org/drawingml/2006/main" rot="2851819" flipH="1">
          <a:off x="1303375" y="3672021"/>
          <a:ext cx="188383" cy="571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" y="1947"/>
            <a:ext cx="9139689" cy="5141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31" y="1746890"/>
            <a:ext cx="6777317" cy="2631733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charset="2"/>
              <a:buChar char="§"/>
              <a:defRPr>
                <a:solidFill>
                  <a:srgbClr val="595959"/>
                </a:solidFill>
                <a:latin typeface="+mj-lt"/>
                <a:cs typeface="Century Gothic"/>
              </a:defRPr>
            </a:lvl1pPr>
            <a:lvl2pPr>
              <a:buClrTx/>
              <a:buFont typeface="Wingdings" charset="2"/>
              <a:buChar char="§"/>
              <a:defRPr>
                <a:solidFill>
                  <a:srgbClr val="595959"/>
                </a:solidFill>
                <a:latin typeface="+mj-lt"/>
                <a:cs typeface="Century Gothic"/>
              </a:defRPr>
            </a:lvl2pPr>
            <a:lvl3pPr>
              <a:buClrTx/>
              <a:buFont typeface="Wingdings" charset="2"/>
              <a:buChar char="§"/>
              <a:defRPr>
                <a:solidFill>
                  <a:srgbClr val="595959"/>
                </a:solidFill>
                <a:latin typeface="+mj-lt"/>
                <a:cs typeface="Century Gothic"/>
              </a:defRPr>
            </a:lvl3pPr>
            <a:lvl4pPr>
              <a:buClrTx/>
              <a:buFont typeface="Wingdings" charset="2"/>
              <a:buChar char="§"/>
              <a:defRPr>
                <a:solidFill>
                  <a:srgbClr val="595959"/>
                </a:solidFill>
                <a:latin typeface="+mj-lt"/>
                <a:cs typeface="Century Gothic"/>
              </a:defRPr>
            </a:lvl4pPr>
            <a:lvl5pPr>
              <a:buClrTx/>
              <a:buFont typeface="Wingdings" charset="2"/>
              <a:buChar char="§"/>
              <a:defRPr>
                <a:solidFill>
                  <a:srgbClr val="595959"/>
                </a:solidFill>
                <a:latin typeface="+mj-lt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454047" y="978704"/>
            <a:ext cx="7024687" cy="447415"/>
          </a:xfrm>
          <a:prstGeom prst="rect">
            <a:avLst/>
          </a:prstGeom>
        </p:spPr>
        <p:txBody>
          <a:bodyPr anchor="t"/>
          <a:lstStyle>
            <a:lvl1pPr>
              <a:defRPr sz="2000" b="0">
                <a:solidFill>
                  <a:srgbClr val="A90056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de la slide</a:t>
            </a:r>
            <a:endParaRPr lang="es-AR"/>
          </a:p>
        </p:txBody>
      </p:sp>
      <p:sp>
        <p:nvSpPr>
          <p:cNvPr id="12" name="Elipse 11"/>
          <p:cNvSpPr/>
          <p:nvPr userDrawn="1"/>
        </p:nvSpPr>
        <p:spPr>
          <a:xfrm>
            <a:off x="698440" y="330209"/>
            <a:ext cx="275167" cy="275167"/>
          </a:xfrm>
          <a:prstGeom prst="ellipse">
            <a:avLst/>
          </a:prstGeom>
          <a:solidFill>
            <a:srgbClr val="AAAF95"/>
          </a:solidFill>
          <a:ln>
            <a:noFill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3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 userDrawn="1"/>
        </p:nvSpPr>
        <p:spPr>
          <a:xfrm>
            <a:off x="523883" y="330209"/>
            <a:ext cx="275167" cy="275167"/>
          </a:xfrm>
          <a:prstGeom prst="ellipse">
            <a:avLst/>
          </a:prstGeom>
          <a:solidFill>
            <a:srgbClr val="A90056">
              <a:alpha val="43000"/>
            </a:srgbClr>
          </a:solidFill>
          <a:ln>
            <a:noFill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3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 userDrawn="1"/>
        </p:nvSpPr>
        <p:spPr>
          <a:xfrm>
            <a:off x="8693091" y="4495808"/>
            <a:ext cx="275167" cy="275167"/>
          </a:xfrm>
          <a:prstGeom prst="ellipse">
            <a:avLst/>
          </a:prstGeom>
          <a:solidFill>
            <a:srgbClr val="AAAF95"/>
          </a:solidFill>
          <a:ln>
            <a:noFill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3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 userDrawn="1"/>
        </p:nvSpPr>
        <p:spPr>
          <a:xfrm>
            <a:off x="8518532" y="4495808"/>
            <a:ext cx="275167" cy="275167"/>
          </a:xfrm>
          <a:prstGeom prst="ellipse">
            <a:avLst/>
          </a:prstGeom>
          <a:solidFill>
            <a:srgbClr val="A90056">
              <a:alpha val="43000"/>
            </a:srgbClr>
          </a:solidFill>
          <a:ln>
            <a:noFill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3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38736" y="328238"/>
            <a:ext cx="494982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A70A56"/>
                </a:solidFill>
              </a:defRPr>
            </a:lvl1pPr>
          </a:lstStyle>
          <a:p>
            <a:pPr lvl="0"/>
            <a:r>
              <a:rPr lang="en-US"/>
              <a:t>ENCUESTA NACIONAL</a:t>
            </a:r>
          </a:p>
        </p:txBody>
      </p:sp>
      <p:sp>
        <p:nvSpPr>
          <p:cNvPr id="16" name="Slide Number Placeholder 25"/>
          <p:cNvSpPr txBox="1">
            <a:spLocks/>
          </p:cNvSpPr>
          <p:nvPr userDrawn="1"/>
        </p:nvSpPr>
        <p:spPr>
          <a:xfrm>
            <a:off x="8317482" y="4504485"/>
            <a:ext cx="665956" cy="273844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marL="0" algn="r" defTabSz="914296" rtl="0" eaLnBrk="1" latinLnBrk="0" hangingPunct="1">
              <a:defRPr sz="1000" kern="120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A8A069-E570-4103-8B4B-853412CE1333}" type="slidenum">
              <a:rPr lang="es-AR" sz="1000" smtClean="0"/>
              <a:pPr>
                <a:defRPr/>
              </a:pPr>
              <a:t>‹Nº›</a:t>
            </a:fld>
            <a:endParaRPr lang="es-AR" sz="1000"/>
          </a:p>
        </p:txBody>
      </p:sp>
    </p:spTree>
    <p:extLst>
      <p:ext uri="{BB962C8B-B14F-4D97-AF65-F5344CB8AC3E}">
        <p14:creationId xmlns:p14="http://schemas.microsoft.com/office/powerpoint/2010/main" val="103816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‹Nº›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‹Nº›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905000"/>
            <a:ext cx="9144000" cy="307777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ctr" fontAlgn="base"/>
            <a:r>
              <a:rPr sz="1400" b="0" i="0" u="none" strike="noStrike" dirty="0">
                <a:solidFill>
                  <a:srgbClr val="FFFFFF"/>
                </a:solidFill>
                <a:latin typeface="Calibri"/>
              </a:rPr>
              <a:t>ISONOM</a:t>
            </a:r>
            <a:r>
              <a:rPr lang="es-AR" sz="1400" b="0" i="0" u="none" strike="noStrike" dirty="0">
                <a:solidFill>
                  <a:srgbClr val="FFFFFF"/>
                </a:solidFill>
                <a:latin typeface="Calibri"/>
              </a:rPr>
              <a:t>Í</a:t>
            </a:r>
            <a:r>
              <a:rPr sz="1400" b="0" i="0" u="none" strike="noStrike" dirty="0">
                <a:solidFill>
                  <a:srgbClr val="FFFFFF"/>
                </a:solidFill>
                <a:latin typeface="Calibri"/>
              </a:rPr>
              <a:t>A CONSULTORES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2381250"/>
            <a:ext cx="9144000" cy="461665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ctr" fontAlgn="base"/>
            <a:r>
              <a:rPr sz="2400" b="0" i="0" u="none" strike="noStrike" dirty="0">
                <a:solidFill>
                  <a:srgbClr val="FFFFFF"/>
                </a:solidFill>
                <a:latin typeface="Calibri"/>
              </a:rPr>
              <a:t>PRESENCIAL TUCUM</a:t>
            </a:r>
            <a:r>
              <a:rPr lang="es-AR" sz="2400" b="0" i="0" u="none" strike="noStrike" dirty="0">
                <a:solidFill>
                  <a:srgbClr val="FFFFFF"/>
                </a:solidFill>
                <a:latin typeface="Calibri"/>
              </a:rPr>
              <a:t>Á</a:t>
            </a:r>
            <a:r>
              <a:rPr sz="2400" b="0" i="0" u="none" strike="noStrike" dirty="0">
                <a:solidFill>
                  <a:srgbClr val="FFFFFF"/>
                </a:solidFill>
                <a:latin typeface="Calibri"/>
              </a:rPr>
              <a:t>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2952750"/>
            <a:ext cx="9144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ctr" fontAlgn="base"/>
            <a:r>
              <a:rPr sz="1400" b="0" i="0" u="none" strike="noStrike">
                <a:solidFill>
                  <a:srgbClr val="FFFFFF"/>
                </a:solidFill>
                <a:latin typeface="Calibri"/>
              </a:rPr>
              <a:t>MAYO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Imagenes</a:t>
            </a:r>
            <a:r>
              <a:rPr sz="2000" b="0" i="0" u="none" strike="noStrike" dirty="0">
                <a:solidFill>
                  <a:srgbClr val="A90056"/>
                </a:solidFill>
                <a:latin typeface="Calibri"/>
              </a:rPr>
              <a:t> - </a:t>
            </a:r>
            <a:r>
              <a:rPr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Ricardo Bussi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714500"/>
            <a:ext cx="7524750" cy="1343025"/>
          </a:xfrm>
          <a:prstGeom prst="rect">
            <a:avLst/>
          </a:prstGeom>
        </p:spPr>
      </p:pic>
      <p:pic>
        <p:nvPicPr>
          <p:cNvPr id="6" name="Apertura 2" descr="Apertur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524250"/>
            <a:ext cx="7524750" cy="1343025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773A59D6-044C-41EB-84A1-C043E1514CE5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10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62826"/>
              </p:ext>
            </p:extLst>
          </p:nvPr>
        </p:nvGraphicFramePr>
        <p:xfrm>
          <a:off x="2" y="1276276"/>
          <a:ext cx="8875643" cy="386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D6D9A734-C05C-4AB0-B1D2-8604AD4A243E}"/>
              </a:ext>
            </a:extLst>
          </p:cNvPr>
          <p:cNvSpPr txBox="1">
            <a:spLocks/>
          </p:cNvSpPr>
          <p:nvPr/>
        </p:nvSpPr>
        <p:spPr>
          <a:xfrm>
            <a:off x="1023219" y="324028"/>
            <a:ext cx="4949827" cy="363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kern="1200" baseline="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Presencial Tucumán - Mayo 2019</a:t>
            </a:r>
          </a:p>
          <a:p>
            <a:endParaRPr lang="es-ES" sz="11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9FB4E3B-A6C5-4C1C-A5B8-78C0C88B4A94}"/>
              </a:ext>
            </a:extLst>
          </p:cNvPr>
          <p:cNvSpPr txBox="1">
            <a:spLocks/>
          </p:cNvSpPr>
          <p:nvPr/>
        </p:nvSpPr>
        <p:spPr>
          <a:xfrm>
            <a:off x="487016" y="760319"/>
            <a:ext cx="756211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>
            <a:defPPr>
              <a:defRPr lang="es-AR"/>
            </a:defPPr>
            <a:lvl1pPr defTabSz="1219170" fontAlgn="base">
              <a:defRPr sz="2667">
                <a:solidFill>
                  <a:srgbClr val="A90056"/>
                </a:solidFill>
                <a:latin typeface="Calibri"/>
              </a:defRPr>
            </a:lvl1pPr>
          </a:lstStyle>
          <a:p>
            <a:r>
              <a:rPr lang="es-ES" sz="2000" dirty="0"/>
              <a:t>Imagen – Ricardo </a:t>
            </a:r>
            <a:r>
              <a:rPr lang="es-ES" sz="2000" dirty="0" err="1"/>
              <a:t>Bussi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4511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D6D9A734-C05C-4AB0-B1D2-8604AD4A243E}"/>
              </a:ext>
            </a:extLst>
          </p:cNvPr>
          <p:cNvSpPr txBox="1">
            <a:spLocks/>
          </p:cNvSpPr>
          <p:nvPr/>
        </p:nvSpPr>
        <p:spPr>
          <a:xfrm>
            <a:off x="1023219" y="324028"/>
            <a:ext cx="4949827" cy="363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kern="1200" baseline="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Presencial Tucumán - Mayo 2019</a:t>
            </a:r>
          </a:p>
          <a:p>
            <a:endParaRPr lang="es-ES" sz="11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9FB4E3B-A6C5-4C1C-A5B8-78C0C88B4A94}"/>
              </a:ext>
            </a:extLst>
          </p:cNvPr>
          <p:cNvSpPr txBox="1">
            <a:spLocks/>
          </p:cNvSpPr>
          <p:nvPr/>
        </p:nvSpPr>
        <p:spPr>
          <a:xfrm>
            <a:off x="487016" y="700762"/>
            <a:ext cx="8388629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>
            <a:defPPr>
              <a:defRPr lang="es-AR"/>
            </a:defPPr>
            <a:lvl1pPr defTabSz="1219170" fontAlgn="base">
              <a:defRPr sz="2667">
                <a:solidFill>
                  <a:srgbClr val="A90056"/>
                </a:solidFill>
                <a:latin typeface="Calibri"/>
              </a:defRPr>
            </a:lvl1pPr>
          </a:lstStyle>
          <a:p>
            <a:r>
              <a:rPr lang="es-ES" sz="2000" dirty="0"/>
              <a:t>Elecciones Gobernador – Decisión de voto</a:t>
            </a:r>
          </a:p>
        </p:txBody>
      </p:sp>
      <p:graphicFrame>
        <p:nvGraphicFramePr>
          <p:cNvPr id="5" name="8 Gráfico">
            <a:extLst>
              <a:ext uri="{FF2B5EF4-FFF2-40B4-BE49-F238E27FC236}">
                <a16:creationId xmlns:a16="http://schemas.microsoft.com/office/drawing/2014/main" id="{D91BFD53-BF44-4D84-8589-17B2C4608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507829"/>
              </p:ext>
            </p:extLst>
          </p:nvPr>
        </p:nvGraphicFramePr>
        <p:xfrm>
          <a:off x="2" y="1276276"/>
          <a:ext cx="8875643" cy="386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61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Elecciones Presidente - 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8096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Si las elecciones fueran hoy y tuviese que elegir entre los siguientes candidatos a presidente...¿Usted a quién votaría?</a:t>
            </a:r>
          </a:p>
        </p:txBody>
      </p:sp>
      <p:pic>
        <p:nvPicPr>
          <p:cNvPr id="5" name="Grafico 1" descr="Grafic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2" y="1506786"/>
            <a:ext cx="8238506" cy="3171825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90084D92-146D-4FBA-ADA5-3A9CC1266376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13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Elecciones Presidente - 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Si las elecciones fueran hoy y tuviese que elegir entre los siguientes candidatos a presidente...¿Usted a quién votaría?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714500"/>
            <a:ext cx="7524750" cy="2676525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661C7F5C-3A71-4EE1-A1D5-334B32B364B4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14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Elecciones Presidente - 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Si las elecciones fueran hoy y tuviese que elegir entre los siguientes candidatos a presidente...¿Usted a quién votaría?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27943"/>
            <a:ext cx="7524750" cy="2676525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AD8566E4-6D5B-4719-9993-90D0EBEF242F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15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616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defTabSz="914378" fontAlgn="base">
              <a:defRPr/>
            </a:pPr>
            <a:r>
              <a:rPr lang="es-AR" sz="1100" dirty="0">
                <a:solidFill>
                  <a:srgbClr val="A90056"/>
                </a:solidFill>
                <a:latin typeface="Calibri"/>
              </a:rPr>
              <a:t>Presencial Tucumán – Mayo 2019</a:t>
            </a:r>
            <a:endParaRPr sz="1100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1A6E69B4-FA0C-4880-8761-2261140AB3F0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16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  <p:graphicFrame>
        <p:nvGraphicFramePr>
          <p:cNvPr id="9" name="5 Marcador de contenido">
            <a:extLst>
              <a:ext uri="{FF2B5EF4-FFF2-40B4-BE49-F238E27FC236}">
                <a16:creationId xmlns:a16="http://schemas.microsoft.com/office/drawing/2014/main" id="{A9D4A2A4-5863-4C6A-8AC3-0D51C7D64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020481"/>
              </p:ext>
            </p:extLst>
          </p:nvPr>
        </p:nvGraphicFramePr>
        <p:xfrm>
          <a:off x="1616159" y="1407230"/>
          <a:ext cx="5410033" cy="2762192"/>
        </p:xfrm>
        <a:graphic>
          <a:graphicData uri="http://schemas.openxmlformats.org/drawingml/2006/table">
            <a:tbl>
              <a:tblPr firstRow="1" bandRow="1">
                <a:effectLst/>
                <a:tableStyleId>{AF606853-7671-496A-8E4F-DF71F8EC918B}</a:tableStyleId>
              </a:tblPr>
              <a:tblGrid>
                <a:gridCol w="383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Elección Presidente - Candidatos</a:t>
                      </a:r>
                    </a:p>
                  </a:txBody>
                  <a:tcPr marL="71339" marR="71339" marT="34303" marB="34303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00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Evolutivo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00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66">
                <a:tc>
                  <a:txBody>
                    <a:bodyPr/>
                    <a:lstStyle/>
                    <a:p>
                      <a:endParaRPr lang="es-AR" sz="700" b="1" dirty="0">
                        <a:solidFill>
                          <a:srgbClr val="58595B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71339" marR="71339" marT="34303" marB="34303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may-19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may-19 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Mauricio Macri</a:t>
                      </a:r>
                    </a:p>
                  </a:txBody>
                  <a:tcPr marL="7144" marR="7144" marT="7144" marB="0" anchor="ctr">
                    <a:lnT>
                      <a:noFill/>
                    </a:lnT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Cristina Fernández de Kirchner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59%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54%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Juan Manuel Urtubey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Sergio Massa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37224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Roberto Lavagna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82974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Nicolás del Caño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04215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José Luis Espert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04912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Impugnará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2714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Ninguno/En blanco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55115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Otros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7144" marR="7144" marT="7144" marB="0" anchor="ctr">
                    <a:solidFill>
                      <a:srgbClr val="B7B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13350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Ns-Nc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</a:p>
                  </a:txBody>
                  <a:tcPr marL="7144" marR="7144" marT="7144" marB="0" anchor="ctr">
                    <a:solidFill>
                      <a:srgbClr val="D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79629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A790098-A2DF-428E-AB23-A2D679414A5A}"/>
              </a:ext>
            </a:extLst>
          </p:cNvPr>
          <p:cNvSpPr txBox="1"/>
          <p:nvPr/>
        </p:nvSpPr>
        <p:spPr>
          <a:xfrm>
            <a:off x="463550" y="1007073"/>
            <a:ext cx="7715250" cy="276999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defTabSz="914378" fontAlgn="base"/>
            <a:r>
              <a:rPr lang="es-AR" sz="1200" dirty="0">
                <a:solidFill>
                  <a:srgbClr val="595959"/>
                </a:solidFill>
              </a:rPr>
              <a:t>Si las elecciones fueran hoy y tuviese que elegir entre los siguientes candidatos a Presidente... ¿Usted a quién votaría?</a:t>
            </a:r>
            <a:endParaRPr sz="12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72E1B6-EACD-41DF-90B2-5197E510AD7D}"/>
              </a:ext>
            </a:extLst>
          </p:cNvPr>
          <p:cNvSpPr txBox="1"/>
          <p:nvPr/>
        </p:nvSpPr>
        <p:spPr>
          <a:xfrm>
            <a:off x="463550" y="673698"/>
            <a:ext cx="7191375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defTabSz="914378" fontAlgn="base"/>
            <a:r>
              <a:rPr lang="es-419" sz="2000" dirty="0">
                <a:solidFill>
                  <a:srgbClr val="A90056"/>
                </a:solidFill>
                <a:latin typeface="Calibri"/>
              </a:rPr>
              <a:t>Elecciones Presidenciales </a:t>
            </a:r>
            <a:endParaRPr sz="2000" dirty="0">
              <a:solidFill>
                <a:srgbClr val="A9005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00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571500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Elecciones</a:t>
            </a:r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 </a:t>
            </a:r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Gobernador</a:t>
            </a:r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 de Tucumán -  </a:t>
            </a:r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8096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Y si las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elecciones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para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gobernador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de Tucumán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fueran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hoy y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tuviese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que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elegir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entre los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siguientes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candidatos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... ¿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Usted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a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quién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</a:t>
            </a:r>
            <a:r>
              <a:rPr lang="es-AR" sz="1200" b="0" i="0" u="none" strike="noStrike" dirty="0" err="1">
                <a:solidFill>
                  <a:srgbClr val="595959"/>
                </a:solidFill>
                <a:latin typeface="Calibri"/>
              </a:rPr>
              <a:t>votaría</a:t>
            </a:r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? </a:t>
            </a:r>
          </a:p>
        </p:txBody>
      </p:sp>
      <p:pic>
        <p:nvPicPr>
          <p:cNvPr id="5" name="Grafico 1" descr="Grafic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4" y="1476375"/>
            <a:ext cx="8275056" cy="3185897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E3C6B329-F574-489C-8493-D75AB45908ED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17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2000" b="0" i="0" u="none" strike="noStrike">
                <a:solidFill>
                  <a:srgbClr val="A90056"/>
                </a:solidFill>
                <a:latin typeface="Calibri"/>
              </a:rPr>
              <a:t>Elecciones Gobernador de Tucumán -  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Y si las elecciones para gobernador de Tucumán fueran hoy y tuviese que elegir entre los siguientes candidatos... ¿Usted a quién votaría? 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714500"/>
            <a:ext cx="7524750" cy="2152650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12FB8204-1EF1-4F71-AFA9-78D1A1B9D592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18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5464" y="643372"/>
            <a:ext cx="7024687" cy="447415"/>
          </a:xfrm>
        </p:spPr>
        <p:txBody>
          <a:bodyPr/>
          <a:lstStyle/>
          <a:p>
            <a:pPr algn="l"/>
            <a:r>
              <a:rPr lang="es-ES" b="1" dirty="0"/>
              <a:t>Pirámides</a:t>
            </a:r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 fontAlgn="base"/>
            <a:r>
              <a:rPr lang="es-AR" dirty="0">
                <a:solidFill>
                  <a:srgbClr val="A90056"/>
                </a:solidFill>
              </a:rPr>
              <a:t>Presencial Tucumán - Mayo 2019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620039" y="1075347"/>
            <a:ext cx="8079089" cy="3615965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>
                <a:solidFill>
                  <a:srgbClr val="A900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08" indent="-214308" algn="just" defTabSz="685783">
              <a:buFont typeface="Arial" panose="020B0604020202020204" pitchFamily="34" charset="0"/>
              <a:buChar char="•"/>
              <a:defRPr/>
            </a:pPr>
            <a:endParaRPr lang="es-MX" sz="1200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783">
              <a:defRPr/>
            </a:pPr>
            <a:endParaRPr lang="es-AR" sz="12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214308" indent="-214308" defTabSz="685783">
              <a:buFont typeface="Arial" panose="020B0604020202020204" pitchFamily="34" charset="0"/>
              <a:buChar char="•"/>
              <a:defRPr/>
            </a:pPr>
            <a:endParaRPr lang="es-AR" sz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11" name="Chart 5">
            <a:extLst>
              <a:ext uri="{FF2B5EF4-FFF2-40B4-BE49-F238E27FC236}">
                <a16:creationId xmlns:a16="http://schemas.microsoft.com/office/drawing/2014/main" id="{D84631C6-20EA-4CFC-8842-682967236688}"/>
              </a:ext>
            </a:extLst>
          </p:cNvPr>
          <p:cNvGraphicFramePr/>
          <p:nvPr>
            <p:extLst/>
          </p:nvPr>
        </p:nvGraphicFramePr>
        <p:xfrm>
          <a:off x="1319173" y="1262851"/>
          <a:ext cx="3148897" cy="37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ítulo 3">
            <a:extLst>
              <a:ext uri="{FF2B5EF4-FFF2-40B4-BE49-F238E27FC236}">
                <a16:creationId xmlns:a16="http://schemas.microsoft.com/office/drawing/2014/main" id="{129C195E-68A3-4CCC-A378-B25E2C220667}"/>
              </a:ext>
            </a:extLst>
          </p:cNvPr>
          <p:cNvSpPr txBox="1">
            <a:spLocks/>
          </p:cNvSpPr>
          <p:nvPr/>
        </p:nvSpPr>
        <p:spPr>
          <a:xfrm>
            <a:off x="2994342" y="1090787"/>
            <a:ext cx="1246911" cy="4474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kern="1200">
                <a:solidFill>
                  <a:srgbClr val="A9005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s-ES" sz="1200" b="1" dirty="0">
                <a:latin typeface="Calibri Light" panose="020F0302020204030204"/>
              </a:rPr>
              <a:t>Juan Manzur</a:t>
            </a:r>
          </a:p>
        </p:txBody>
      </p:sp>
      <p:sp>
        <p:nvSpPr>
          <p:cNvPr id="27" name="Título 3">
            <a:extLst>
              <a:ext uri="{FF2B5EF4-FFF2-40B4-BE49-F238E27FC236}">
                <a16:creationId xmlns:a16="http://schemas.microsoft.com/office/drawing/2014/main" id="{080A696B-7B0A-4611-80A5-C87F82004015}"/>
              </a:ext>
            </a:extLst>
          </p:cNvPr>
          <p:cNvSpPr txBox="1">
            <a:spLocks/>
          </p:cNvSpPr>
          <p:nvPr/>
        </p:nvSpPr>
        <p:spPr>
          <a:xfrm>
            <a:off x="5642030" y="1090787"/>
            <a:ext cx="1203989" cy="4474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kern="1200">
                <a:solidFill>
                  <a:srgbClr val="A9005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s-419" sz="1200" b="1" dirty="0" err="1">
                <a:latin typeface="Calibri Light" panose="020F0302020204030204"/>
              </a:rPr>
              <a:t>Jose</a:t>
            </a:r>
            <a:r>
              <a:rPr lang="es-419" sz="1200" b="1" dirty="0">
                <a:latin typeface="Calibri Light" panose="020F0302020204030204"/>
              </a:rPr>
              <a:t> </a:t>
            </a:r>
            <a:r>
              <a:rPr lang="es-419" sz="1200" b="1" dirty="0" err="1">
                <a:latin typeface="Calibri Light" panose="020F0302020204030204"/>
              </a:rPr>
              <a:t>Alperovich</a:t>
            </a:r>
            <a:endParaRPr lang="es-ES" sz="1200" b="1" dirty="0">
              <a:latin typeface="Calibri Light" panose="020F0302020204030204"/>
            </a:endParaRPr>
          </a:p>
        </p:txBody>
      </p:sp>
      <p:graphicFrame>
        <p:nvGraphicFramePr>
          <p:cNvPr id="38" name="Chart 5">
            <a:extLst>
              <a:ext uri="{FF2B5EF4-FFF2-40B4-BE49-F238E27FC236}">
                <a16:creationId xmlns:a16="http://schemas.microsoft.com/office/drawing/2014/main" id="{3F786847-17AC-4018-8BD3-046BC111C1A0}"/>
              </a:ext>
            </a:extLst>
          </p:cNvPr>
          <p:cNvGraphicFramePr/>
          <p:nvPr>
            <p:extLst/>
          </p:nvPr>
        </p:nvGraphicFramePr>
        <p:xfrm>
          <a:off x="4241254" y="1262851"/>
          <a:ext cx="3148897" cy="37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16">
            <a:extLst>
              <a:ext uri="{FF2B5EF4-FFF2-40B4-BE49-F238E27FC236}">
                <a16:creationId xmlns:a16="http://schemas.microsoft.com/office/drawing/2014/main" id="{984F6B33-6469-4560-8D9C-4182A198B5DC}"/>
              </a:ext>
            </a:extLst>
          </p:cNvPr>
          <p:cNvSpPr txBox="1"/>
          <p:nvPr/>
        </p:nvSpPr>
        <p:spPr>
          <a:xfrm>
            <a:off x="2527622" y="1937210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53%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16FE68AD-DF88-4778-B933-7689C8CA9CFA}"/>
              </a:ext>
            </a:extLst>
          </p:cNvPr>
          <p:cNvSpPr txBox="1"/>
          <p:nvPr/>
        </p:nvSpPr>
        <p:spPr>
          <a:xfrm>
            <a:off x="2425592" y="2665117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89%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7DF736D1-EB05-4A97-A612-7F53DBA7321E}"/>
              </a:ext>
            </a:extLst>
          </p:cNvPr>
          <p:cNvSpPr txBox="1"/>
          <p:nvPr/>
        </p:nvSpPr>
        <p:spPr>
          <a:xfrm>
            <a:off x="2322922" y="3453925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55%</a:t>
            </a: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E8AC7A1F-74C9-4968-9856-623215239DD5}"/>
              </a:ext>
            </a:extLst>
          </p:cNvPr>
          <p:cNvSpPr txBox="1"/>
          <p:nvPr/>
        </p:nvSpPr>
        <p:spPr>
          <a:xfrm>
            <a:off x="5257031" y="1937210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58%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C2440AD7-103B-4F07-BB56-70F20D6D93DF}"/>
              </a:ext>
            </a:extLst>
          </p:cNvPr>
          <p:cNvSpPr txBox="1"/>
          <p:nvPr/>
        </p:nvSpPr>
        <p:spPr>
          <a:xfrm>
            <a:off x="5271127" y="2711105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86%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C8712890-B43B-4E56-BA53-A7B3F42D1B93}"/>
              </a:ext>
            </a:extLst>
          </p:cNvPr>
          <p:cNvSpPr txBox="1"/>
          <p:nvPr/>
        </p:nvSpPr>
        <p:spPr>
          <a:xfrm>
            <a:off x="5206456" y="3453926"/>
            <a:ext cx="96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s-AR" sz="900" dirty="0">
                <a:solidFill>
                  <a:prstClr val="black"/>
                </a:solidFill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283199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603" y="723955"/>
            <a:ext cx="7024687" cy="447415"/>
          </a:xfrm>
        </p:spPr>
        <p:txBody>
          <a:bodyPr/>
          <a:lstStyle/>
          <a:p>
            <a:pPr algn="l"/>
            <a:r>
              <a:rPr lang="es-ES" dirty="0"/>
              <a:t>Estructura de la muestra</a:t>
            </a:r>
          </a:p>
        </p:txBody>
      </p:sp>
      <p:graphicFrame>
        <p:nvGraphicFramePr>
          <p:cNvPr id="38" name="10 Gráfico"/>
          <p:cNvGraphicFramePr/>
          <p:nvPr>
            <p:extLst>
              <p:ext uri="{D42A27DB-BD31-4B8C-83A1-F6EECF244321}">
                <p14:modId xmlns:p14="http://schemas.microsoft.com/office/powerpoint/2010/main" val="4234198103"/>
              </p:ext>
            </p:extLst>
          </p:nvPr>
        </p:nvGraphicFramePr>
        <p:xfrm>
          <a:off x="334978" y="923454"/>
          <a:ext cx="8245496" cy="422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2500" y="333375"/>
            <a:ext cx="5715000" cy="2616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s-ES" sz="1100" dirty="0">
                <a:solidFill>
                  <a:srgbClr val="A90056"/>
                </a:solidFill>
              </a:rPr>
              <a:t>Presencial Tucumán - Mayo 2019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7F9F52A3-D2D7-416E-AC99-4A3A19FD1F5F}"/>
              </a:ext>
            </a:extLst>
          </p:cNvPr>
          <p:cNvSpPr txBox="1">
            <a:spLocks/>
          </p:cNvSpPr>
          <p:nvPr/>
        </p:nvSpPr>
        <p:spPr>
          <a:xfrm>
            <a:off x="8317480" y="4503661"/>
            <a:ext cx="6659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A8A069-E570-4103-8B4B-853412CE1333}" type="slidenum">
              <a:rPr lang="es-AR" smtClean="0">
                <a:solidFill>
                  <a:srgbClr val="A80056"/>
                </a:solidFill>
                <a:latin typeface="Calibri"/>
              </a:rPr>
              <a:pPr>
                <a:defRPr/>
              </a:pPr>
              <a:t>2</a:t>
            </a:fld>
            <a:endParaRPr lang="es-AR" dirty="0">
              <a:solidFill>
                <a:srgbClr val="A8005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25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2102" y="1282653"/>
            <a:ext cx="8451335" cy="35274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1400" b="1" dirty="0">
                <a:latin typeface="Calibri"/>
                <a:cs typeface="Calibri"/>
              </a:rPr>
              <a:t>Área de investigación: </a:t>
            </a:r>
          </a:p>
          <a:p>
            <a:pPr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ES_tradnl" sz="1400" dirty="0">
                <a:latin typeface="Calibri"/>
                <a:cs typeface="Calibri"/>
              </a:rPr>
              <a:t>Provincia de Tucumán.</a:t>
            </a:r>
          </a:p>
          <a:p>
            <a:pPr marL="0" indent="0">
              <a:buClr>
                <a:srgbClr val="A80056"/>
              </a:buClr>
              <a:buSzPct val="100000"/>
              <a:buNone/>
            </a:pPr>
            <a:r>
              <a:rPr lang="es-ES_tradnl" sz="1400" b="1" dirty="0">
                <a:latin typeface="Calibri"/>
                <a:cs typeface="Calibri"/>
              </a:rPr>
              <a:t>Fecha de realización del campo: </a:t>
            </a:r>
          </a:p>
          <a:p>
            <a:pPr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AR" sz="1400" dirty="0">
                <a:cs typeface="Calibri"/>
              </a:rPr>
              <a:t>Del 11 al 18 de Mayo de 2019.</a:t>
            </a:r>
          </a:p>
          <a:p>
            <a:pPr>
              <a:buNone/>
            </a:pPr>
            <a:r>
              <a:rPr lang="es-ES_tradnl" sz="1400" b="1" dirty="0">
                <a:latin typeface="Calibri"/>
                <a:cs typeface="Calibri"/>
              </a:rPr>
              <a:t>Universo: </a:t>
            </a:r>
          </a:p>
          <a:p>
            <a:pPr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AR" sz="1400" dirty="0">
                <a:cs typeface="Calibri"/>
              </a:rPr>
              <a:t>Hombres y Mujeres entre 16 y 75 años residentes en la Provincia de Tucumán.</a:t>
            </a:r>
          </a:p>
          <a:p>
            <a:pPr marL="69849" indent="0">
              <a:buClr>
                <a:srgbClr val="A80056"/>
              </a:buClr>
              <a:buSzPct val="100000"/>
              <a:buNone/>
            </a:pPr>
            <a:r>
              <a:rPr lang="es-ES_tradnl" sz="1400" b="1" dirty="0">
                <a:latin typeface="Calibri"/>
                <a:cs typeface="Calibri"/>
              </a:rPr>
              <a:t>Tipo de muestreo: </a:t>
            </a:r>
          </a:p>
          <a:p>
            <a:pPr algn="just"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AR" sz="1400" dirty="0">
                <a:cs typeface="Calibri"/>
              </a:rPr>
              <a:t>Muestreo domiciliario estratificado. Cuotas de sexo, edad y nivel educativo.</a:t>
            </a:r>
          </a:p>
          <a:p>
            <a:pPr>
              <a:buNone/>
            </a:pPr>
            <a:r>
              <a:rPr lang="es-ES_tradnl" sz="1400" b="1" dirty="0">
                <a:latin typeface="Calibri"/>
                <a:cs typeface="Calibri"/>
              </a:rPr>
              <a:t>Tamaño de la muestra:</a:t>
            </a:r>
          </a:p>
          <a:p>
            <a:pPr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ES_tradnl" sz="1400" dirty="0">
                <a:latin typeface="Calibri"/>
                <a:cs typeface="Calibri"/>
              </a:rPr>
              <a:t>1100 casos efectivos</a:t>
            </a:r>
          </a:p>
          <a:p>
            <a:pPr>
              <a:buNone/>
            </a:pPr>
            <a:r>
              <a:rPr lang="es-ES_tradnl" sz="1400" b="1" dirty="0">
                <a:latin typeface="Calibri"/>
                <a:cs typeface="Calibri"/>
              </a:rPr>
              <a:t>Margen de error:</a:t>
            </a:r>
          </a:p>
          <a:p>
            <a:pPr>
              <a:buClr>
                <a:srgbClr val="A80056"/>
              </a:buClr>
              <a:buSzPct val="100000"/>
              <a:buFont typeface="Arial"/>
              <a:buChar char="•"/>
            </a:pPr>
            <a:r>
              <a:rPr lang="es-ES_tradnl" sz="1400" dirty="0">
                <a:latin typeface="Calibri"/>
                <a:cs typeface="Calibri"/>
              </a:rPr>
              <a:t>+/- 2,95% con un 95% de confianza para los totales generales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4043" y="835238"/>
            <a:ext cx="7024687" cy="447415"/>
          </a:xfrm>
        </p:spPr>
        <p:txBody>
          <a:bodyPr/>
          <a:lstStyle/>
          <a:p>
            <a:pPr algn="l"/>
            <a:r>
              <a:rPr lang="es-ES" dirty="0"/>
              <a:t>Ficha técnica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2500" y="333375"/>
            <a:ext cx="5715000" cy="2616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defTabSz="914378" fontAlgn="base">
              <a:defRPr/>
            </a:pPr>
            <a:r>
              <a:rPr lang="es-AR" sz="1100" dirty="0">
                <a:solidFill>
                  <a:srgbClr val="A90056"/>
                </a:solidFill>
                <a:latin typeface="Calibri"/>
              </a:rPr>
              <a:t>Presencial Tucumán – Mayo 2019</a:t>
            </a:r>
            <a:endParaRPr sz="1100" dirty="0">
              <a:solidFill>
                <a:srgbClr val="A9005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16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905000"/>
            <a:ext cx="9144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ctr" fontAlgn="base"/>
            <a:r>
              <a:rPr sz="2400" b="0" i="0" u="none" strike="noStrike">
                <a:solidFill>
                  <a:srgbClr val="FFFFFF"/>
                </a:solidFill>
                <a:latin typeface="Calibri"/>
              </a:rPr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91000" y="2876550"/>
            <a:ext cx="47625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000" b="0" i="0" u="none" strike="noStrike">
                <a:solidFill>
                  <a:srgbClr val="FFFFFF"/>
                </a:solidFill>
                <a:latin typeface="Calibri"/>
              </a:rPr>
              <a:t>+5411 5032 5350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91000" y="3143250"/>
            <a:ext cx="47625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000" b="0" i="0" u="none" strike="noStrike">
                <a:solidFill>
                  <a:srgbClr val="FFFFFF"/>
                </a:solidFill>
                <a:latin typeface="Calibri"/>
              </a:rPr>
              <a:t>www.isonomia.com.ar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91000" y="3400425"/>
            <a:ext cx="47625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000" b="0" i="0" u="none" strike="noStrike">
                <a:solidFill>
                  <a:srgbClr val="FFFFFF"/>
                </a:solidFill>
                <a:latin typeface="Calibri"/>
              </a:rPr>
              <a:t>info@isonomia.com.ar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91000" y="3667125"/>
            <a:ext cx="9144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000" b="0" i="0" u="none" strike="noStrike">
                <a:solidFill>
                  <a:srgbClr val="FFFFFF"/>
                </a:solidFill>
                <a:latin typeface="Calibri"/>
              </a:rPr>
              <a:t>José Antonio Cabrera 6061, 5º Piso, Buenos Aires, C1414BHM.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571500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Imagenes</a:t>
            </a:r>
            <a:r>
              <a:rPr sz="2000" b="0" i="0" u="none" strike="noStrike" dirty="0">
                <a:solidFill>
                  <a:srgbClr val="A90056"/>
                </a:solidFill>
                <a:latin typeface="Calibri"/>
              </a:rPr>
              <a:t> - </a:t>
            </a:r>
            <a:r>
              <a:rPr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8096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Ahora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vamos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a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hablar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de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algunas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personas, le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pido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que me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diga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si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conoce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a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esa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persona y,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en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ese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caso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si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tiene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una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opinión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muy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buena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buena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, mala o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muy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mala de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cada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uno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 de </a:t>
            </a:r>
            <a:r>
              <a:rPr sz="1200" b="0" i="0" u="none" strike="noStrike" dirty="0" err="1">
                <a:solidFill>
                  <a:srgbClr val="595959"/>
                </a:solidFill>
                <a:latin typeface="Calibri"/>
              </a:rPr>
              <a:t>ellas</a:t>
            </a:r>
            <a:r>
              <a:rPr sz="1200" b="0" i="0" u="none" strike="noStrike" dirty="0">
                <a:solidFill>
                  <a:srgbClr val="595959"/>
                </a:solidFill>
                <a:latin typeface="Calibri"/>
              </a:rPr>
              <a:t>: </a:t>
            </a:r>
          </a:p>
        </p:txBody>
      </p:sp>
      <p:pic>
        <p:nvPicPr>
          <p:cNvPr id="5" name="Grafico 1" descr="Grafic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6" y="1571625"/>
            <a:ext cx="8096250" cy="3190875"/>
          </a:xfrm>
          <a:prstGeom prst="rect">
            <a:avLst/>
          </a:prstGeom>
        </p:spPr>
      </p:pic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B1283900-8D5C-42A0-916F-88ACE1670BB0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3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Imagenes</a:t>
            </a:r>
            <a:r>
              <a:rPr sz="2000" b="0" i="0" u="none" strike="noStrike" dirty="0">
                <a:solidFill>
                  <a:srgbClr val="A90056"/>
                </a:solidFill>
                <a:latin typeface="Calibri"/>
              </a:rPr>
              <a:t> - </a:t>
            </a:r>
            <a:r>
              <a:rPr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José Alperovich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8" y="1492101"/>
            <a:ext cx="8299195" cy="987499"/>
          </a:xfrm>
          <a:prstGeom prst="rect">
            <a:avLst/>
          </a:prstGeom>
        </p:spPr>
      </p:pic>
      <p:pic>
        <p:nvPicPr>
          <p:cNvPr id="6" name="Apertura 2" descr="Apertur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0" y="3098726"/>
            <a:ext cx="8299194" cy="987499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AB5A21D8-102A-4A91-8FF1-94DC0D102DB2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4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369623"/>
              </p:ext>
            </p:extLst>
          </p:nvPr>
        </p:nvGraphicFramePr>
        <p:xfrm>
          <a:off x="505920" y="1233183"/>
          <a:ext cx="8132159" cy="384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D6D9A734-C05C-4AB0-B1D2-8604AD4A243E}"/>
              </a:ext>
            </a:extLst>
          </p:cNvPr>
          <p:cNvSpPr txBox="1">
            <a:spLocks/>
          </p:cNvSpPr>
          <p:nvPr/>
        </p:nvSpPr>
        <p:spPr>
          <a:xfrm>
            <a:off x="1023219" y="324028"/>
            <a:ext cx="4949827" cy="363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kern="1200" baseline="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Presencial Tucumán - Mayo 2019</a:t>
            </a:r>
          </a:p>
          <a:p>
            <a:endParaRPr lang="es-ES" sz="11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9FB4E3B-A6C5-4C1C-A5B8-78C0C88B4A94}"/>
              </a:ext>
            </a:extLst>
          </p:cNvPr>
          <p:cNvSpPr txBox="1">
            <a:spLocks/>
          </p:cNvSpPr>
          <p:nvPr/>
        </p:nvSpPr>
        <p:spPr>
          <a:xfrm>
            <a:off x="487016" y="760319"/>
            <a:ext cx="756211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>
            <a:defPPr>
              <a:defRPr lang="es-AR"/>
            </a:defPPr>
            <a:lvl1pPr defTabSz="1219170" fontAlgn="base">
              <a:defRPr sz="2667">
                <a:solidFill>
                  <a:srgbClr val="A90056"/>
                </a:solidFill>
                <a:latin typeface="Calibri"/>
              </a:defRPr>
            </a:lvl1pPr>
          </a:lstStyle>
          <a:p>
            <a:r>
              <a:rPr lang="es-ES" sz="2000" dirty="0"/>
              <a:t>Imagen – José </a:t>
            </a:r>
            <a:r>
              <a:rPr lang="es-ES" sz="2000" dirty="0" err="1"/>
              <a:t>Alperovich</a:t>
            </a:r>
            <a:endParaRPr lang="es-ES" sz="2000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02C71D40-0A0A-4B46-968D-F2F15EE62671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5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3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Imagenes</a:t>
            </a:r>
            <a:r>
              <a:rPr sz="2000" b="0" i="0" u="none" strike="noStrike" dirty="0">
                <a:solidFill>
                  <a:srgbClr val="A90056"/>
                </a:solidFill>
                <a:latin typeface="Calibri"/>
              </a:rPr>
              <a:t> - </a:t>
            </a:r>
            <a:r>
              <a:rPr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 Juan Manzur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714500"/>
            <a:ext cx="7524750" cy="1114425"/>
          </a:xfrm>
          <a:prstGeom prst="rect">
            <a:avLst/>
          </a:prstGeom>
        </p:spPr>
      </p:pic>
      <p:pic>
        <p:nvPicPr>
          <p:cNvPr id="6" name="Apertura 2" descr="Apertur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333750"/>
            <a:ext cx="7524750" cy="1114425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3CB7BF42-7274-4EBD-92E5-E679189C7EE9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6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73233"/>
              </p:ext>
            </p:extLst>
          </p:nvPr>
        </p:nvGraphicFramePr>
        <p:xfrm>
          <a:off x="546931" y="1233183"/>
          <a:ext cx="8303077" cy="378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D6D9A734-C05C-4AB0-B1D2-8604AD4A243E}"/>
              </a:ext>
            </a:extLst>
          </p:cNvPr>
          <p:cNvSpPr txBox="1">
            <a:spLocks/>
          </p:cNvSpPr>
          <p:nvPr/>
        </p:nvSpPr>
        <p:spPr>
          <a:xfrm>
            <a:off x="1023219" y="324028"/>
            <a:ext cx="4949827" cy="363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kern="1200" baseline="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Presencial Tucumán - Mayo 2019</a:t>
            </a:r>
          </a:p>
          <a:p>
            <a:endParaRPr lang="es-ES" sz="11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9FB4E3B-A6C5-4C1C-A5B8-78C0C88B4A94}"/>
              </a:ext>
            </a:extLst>
          </p:cNvPr>
          <p:cNvSpPr txBox="1">
            <a:spLocks/>
          </p:cNvSpPr>
          <p:nvPr/>
        </p:nvSpPr>
        <p:spPr>
          <a:xfrm>
            <a:off x="487016" y="760319"/>
            <a:ext cx="756211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>
            <a:defPPr>
              <a:defRPr lang="es-AR"/>
            </a:defPPr>
            <a:lvl1pPr defTabSz="1219170" fontAlgn="base">
              <a:defRPr sz="2667">
                <a:solidFill>
                  <a:srgbClr val="A90056"/>
                </a:solidFill>
                <a:latin typeface="Calibri"/>
              </a:defRPr>
            </a:lvl1pPr>
          </a:lstStyle>
          <a:p>
            <a:r>
              <a:rPr lang="es-ES" sz="2000" dirty="0"/>
              <a:t>Imagen – Juan Manzur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9A30C0D2-B934-4E30-85E5-0D075242FD3B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7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40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PPowerPoint logo" descr="PHPPowerPoin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52500" y="333375"/>
            <a:ext cx="5715000" cy="2857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100" b="0" i="0" u="none" strike="noStrike">
                <a:solidFill>
                  <a:srgbClr val="A90056"/>
                </a:solidFill>
                <a:latin typeface="Calibri"/>
              </a:rPr>
              <a:t>Presencial Tucumán - Mayo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6750" y="619125"/>
            <a:ext cx="771525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lang="es-AR" sz="2000" b="0" i="0" u="none" strike="noStrike" dirty="0" err="1">
                <a:solidFill>
                  <a:srgbClr val="A90056"/>
                </a:solidFill>
                <a:latin typeface="Calibri"/>
              </a:rPr>
              <a:t>Imagenes</a:t>
            </a:r>
            <a:r>
              <a:rPr sz="2000" b="0" i="0" u="none" strike="noStrike" dirty="0">
                <a:solidFill>
                  <a:srgbClr val="A90056"/>
                </a:solidFill>
                <a:latin typeface="Calibri"/>
              </a:rPr>
              <a:t> - </a:t>
            </a:r>
            <a:r>
              <a:rPr sz="2000" b="0" i="0" u="none" strike="noStrike" dirty="0" err="1">
                <a:solidFill>
                  <a:srgbClr val="A90056"/>
                </a:solidFill>
                <a:latin typeface="Calibri"/>
              </a:rPr>
              <a:t>Evaluación</a:t>
            </a:r>
            <a:endParaRPr sz="2000" b="0" i="0" u="none" strike="noStrike" dirty="0">
              <a:solidFill>
                <a:srgbClr val="A90056"/>
              </a:solidFill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50" y="952500"/>
            <a:ext cx="7715250" cy="47625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marR="0" lvl="0" indent="0" algn="l" fontAlgn="base"/>
            <a:r>
              <a:rPr sz="1200" b="0" i="0" u="none" strike="noStrike">
                <a:solidFill>
                  <a:srgbClr val="595959"/>
                </a:solidFill>
                <a:latin typeface="Calibri"/>
              </a:rPr>
              <a:t>Silvia Elias de Perez</a:t>
            </a:r>
          </a:p>
        </p:txBody>
      </p:sp>
      <p:pic>
        <p:nvPicPr>
          <p:cNvPr id="5" name="Apertura 1" descr="Apertur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714500"/>
            <a:ext cx="7524750" cy="1343025"/>
          </a:xfrm>
          <a:prstGeom prst="rect">
            <a:avLst/>
          </a:prstGeom>
        </p:spPr>
      </p:pic>
      <p:pic>
        <p:nvPicPr>
          <p:cNvPr id="6" name="Apertura 2" descr="Apertur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524250"/>
            <a:ext cx="7524750" cy="1343025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3FCF7BB7-2491-4AB5-8890-E31B4DC54AB9}"/>
              </a:ext>
            </a:extLst>
          </p:cNvPr>
          <p:cNvSpPr txBox="1">
            <a:spLocks/>
          </p:cNvSpPr>
          <p:nvPr/>
        </p:nvSpPr>
        <p:spPr>
          <a:xfrm>
            <a:off x="8317481" y="4503662"/>
            <a:ext cx="665956" cy="273844"/>
          </a:xfrm>
        </p:spPr>
        <p:txBody>
          <a:bodyPr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fld id="{F2A8A069-E570-4103-8B4B-853412CE1333}" type="slidenum">
              <a:rPr lang="es-AR" sz="1000">
                <a:solidFill>
                  <a:srgbClr val="A90056"/>
                </a:solidFill>
                <a:latin typeface="Calibri"/>
              </a:rPr>
              <a:pPr algn="r" defTabSz="914378">
                <a:defRPr/>
              </a:pPr>
              <a:t>8</a:t>
            </a:fld>
            <a:endParaRPr lang="es-AR" sz="1000" dirty="0">
              <a:solidFill>
                <a:srgbClr val="A90056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73556"/>
              </p:ext>
            </p:extLst>
          </p:nvPr>
        </p:nvGraphicFramePr>
        <p:xfrm>
          <a:off x="2" y="1276276"/>
          <a:ext cx="8875643" cy="386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D6D9A734-C05C-4AB0-B1D2-8604AD4A243E}"/>
              </a:ext>
            </a:extLst>
          </p:cNvPr>
          <p:cNvSpPr txBox="1">
            <a:spLocks/>
          </p:cNvSpPr>
          <p:nvPr/>
        </p:nvSpPr>
        <p:spPr>
          <a:xfrm>
            <a:off x="1023219" y="324028"/>
            <a:ext cx="4949827" cy="363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kern="1200" baseline="0">
                <a:solidFill>
                  <a:srgbClr val="A70A56"/>
                </a:solidFill>
                <a:latin typeface="+mn-lt"/>
                <a:ea typeface="+mn-ea"/>
                <a:cs typeface="+mn-cs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Presencial Tucumán - Mayo 2019</a:t>
            </a:r>
          </a:p>
          <a:p>
            <a:endParaRPr lang="es-ES" sz="11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9FB4E3B-A6C5-4C1C-A5B8-78C0C88B4A94}"/>
              </a:ext>
            </a:extLst>
          </p:cNvPr>
          <p:cNvSpPr txBox="1">
            <a:spLocks/>
          </p:cNvSpPr>
          <p:nvPr/>
        </p:nvSpPr>
        <p:spPr>
          <a:xfrm>
            <a:off x="487016" y="760319"/>
            <a:ext cx="7562110" cy="4001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>
            <a:defPPr>
              <a:defRPr lang="es-AR"/>
            </a:defPPr>
            <a:lvl1pPr defTabSz="1219170" fontAlgn="base">
              <a:defRPr sz="2667">
                <a:solidFill>
                  <a:srgbClr val="A90056"/>
                </a:solidFill>
                <a:latin typeface="Calibri"/>
              </a:defRPr>
            </a:lvl1pPr>
          </a:lstStyle>
          <a:p>
            <a:r>
              <a:rPr lang="es-ES" sz="2000" dirty="0"/>
              <a:t>Imagen – Silvia </a:t>
            </a:r>
            <a:r>
              <a:rPr lang="es-ES" sz="2000" dirty="0" err="1"/>
              <a:t>Elias</a:t>
            </a:r>
            <a:r>
              <a:rPr lang="es-ES" sz="2000" dirty="0"/>
              <a:t> de </a:t>
            </a:r>
            <a:r>
              <a:rPr lang="es-ES" sz="2000" dirty="0" err="1"/>
              <a:t>Perez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9027985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05A5D34A1F648AA1A72E3B26BCEFB" ma:contentTypeVersion="10" ma:contentTypeDescription="Create a new document." ma:contentTypeScope="" ma:versionID="26e1d382dcb8c3531bfadc4aa7e3610f">
  <xsd:schema xmlns:xsd="http://www.w3.org/2001/XMLSchema" xmlns:xs="http://www.w3.org/2001/XMLSchema" xmlns:p="http://schemas.microsoft.com/office/2006/metadata/properties" xmlns:ns2="91166893-1b69-4c17-8117-533364e5a358" xmlns:ns3="64df9490-77d6-49fd-a644-62c5eee95341" targetNamespace="http://schemas.microsoft.com/office/2006/metadata/properties" ma:root="true" ma:fieldsID="5f07e73b1d2c415f6cb2f871e21500a7" ns2:_="" ns3:_="">
    <xsd:import namespace="91166893-1b69-4c17-8117-533364e5a358"/>
    <xsd:import namespace="64df9490-77d6-49fd-a644-62c5eee95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6893-1b69-4c17-8117-533364e5a3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f9490-77d6-49fd-a644-62c5eee95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83569-5896-48FE-9624-A6B8E57DAB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B76F62-F7DB-47EB-91A6-852BD02F55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C78C88-C683-4084-9C81-2E721D176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166893-1b69-4c17-8117-533364e5a358"/>
    <ds:schemaRef ds:uri="64df9490-77d6-49fd-a644-62c5eee95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626</Words>
  <Application>Microsoft Office PowerPoint</Application>
  <PresentationFormat>Presentación en pantalla (16:9)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</vt:lpstr>
      <vt:lpstr>Office Theme</vt:lpstr>
      <vt:lpstr>Presentación de PowerPoint</vt:lpstr>
      <vt:lpstr>Estructura de la muestra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Pirámides</vt:lpstr>
      <vt:lpstr>Ficha técnica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07 Title</dc:title>
  <dc:subject>Sample 07 Subject</dc:subject>
  <dc:creator>PHPOffice</dc:creator>
  <cp:keywords>office 2007 openxml libreoffice odt php</cp:keywords>
  <dc:description>Sample 07 Description</dc:description>
  <cp:lastModifiedBy>Kristian González Boscán</cp:lastModifiedBy>
  <cp:revision>9</cp:revision>
  <dcterms:created xsi:type="dcterms:W3CDTF">2019-05-20T15:14:23Z</dcterms:created>
  <dcterms:modified xsi:type="dcterms:W3CDTF">2019-05-30T01:05:40Z</dcterms:modified>
  <cp:category>Sample Category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0x010100B7F05A5D34A1F648AA1A72E3B26BCEFB</vt:lpwstr>
  </property>
</Properties>
</file>